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67" r:id="rId6"/>
    <p:sldId id="268" r:id="rId7"/>
    <p:sldId id="260" r:id="rId8"/>
    <p:sldId id="270" r:id="rId9"/>
    <p:sldId id="269" r:id="rId10"/>
    <p:sldId id="261" r:id="rId11"/>
    <p:sldId id="271" r:id="rId12"/>
    <p:sldId id="272" r:id="rId13"/>
    <p:sldId id="265" r:id="rId14"/>
  </p:sldIdLst>
  <p:sldSz cx="18288000" cy="10287000"/>
  <p:notesSz cx="6858000" cy="9144000"/>
  <p:embeddedFontLst>
    <p:embeddedFont>
      <p:font typeface="Bahnschrift" panose="020B0502040204020203" pitchFamily="34" charset="0"/>
      <p:regular r:id="rId15"/>
      <p:bold r:id="rId16"/>
    </p:embeddedFont>
    <p:embeddedFont>
      <p:font typeface="Bahnschrift Condensed" panose="020B0502040204020203" pitchFamily="34" charset="0"/>
      <p:regular r:id="rId17"/>
      <p:bold r:id="rId18"/>
    </p:embeddedFont>
    <p:embeddedFont>
      <p:font typeface="Calibri" panose="020F0502020204030204" pitchFamily="34" charset="0"/>
      <p:regular r:id="rId19"/>
      <p:bold r:id="rId20"/>
      <p:italic r:id="rId21"/>
      <p:boldItalic r:id="rId22"/>
    </p:embeddedFont>
    <p:embeddedFont>
      <p:font typeface="Futura" panose="020B0604020202020204" charset="0"/>
      <p:regular r:id="rId23"/>
    </p:embeddedFont>
    <p:embeddedFont>
      <p:font typeface="Gruppo" panose="020B0604020202020204" charset="0"/>
      <p:regular r:id="rId24"/>
    </p:embeddedFont>
    <p:embeddedFont>
      <p:font typeface="HK Modular" panose="020B0604020202020204" charset="0"/>
      <p:regular r:id="rId25"/>
    </p:embeddedFont>
    <p:embeddedFont>
      <p:font typeface="Open Sans" panose="020B0606030504020204" pitchFamily="34" charset="0"/>
      <p:regular r:id="rId26"/>
      <p:bold r:id="rId27"/>
      <p:italic r:id="rId28"/>
      <p:boldItalic r:id="rId29"/>
    </p:embeddedFont>
    <p:embeddedFont>
      <p:font typeface="Raleway" pitchFamily="2" charset="0"/>
      <p:regular r:id="rId30"/>
      <p:bold r:id="rId31"/>
      <p:italic r:id="rId32"/>
      <p:boldItalic r:id="rId33"/>
    </p:embeddedFont>
    <p:embeddedFont>
      <p:font typeface="Raleway Bold" charset="0"/>
      <p:regular r:id="rId34"/>
    </p:embeddedFont>
    <p:embeddedFont>
      <p:font typeface="Raleway Light" pitchFamily="2" charset="0"/>
      <p:regular r:id="rId35"/>
      <p:italic r:id="rId36"/>
    </p:embeddedFont>
    <p:embeddedFont>
      <p:font typeface="Segoe UI Semibold" panose="020B0702040204020203" pitchFamily="34" charset="0"/>
      <p:bold r:id="rId37"/>
      <p:boldItalic r:id="rId38"/>
    </p:embeddedFont>
    <p:embeddedFont>
      <p:font typeface="Source Sans Pro" panose="020B0503030403020204" pitchFamily="34" charset="0"/>
      <p:regular r:id="rId39"/>
      <p:bold r:id="rId40"/>
      <p:italic r:id="rId41"/>
      <p:boldItalic r:id="rId42"/>
    </p:embeddedFont>
    <p:embeddedFont>
      <p:font typeface="Trebuchet MS" panose="020B060302020202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0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78"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font" Target="fonts/font31.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font" Target="fonts/font2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font" Target="fonts/font32.fntdata"/><Relationship Id="rId20" Type="http://schemas.openxmlformats.org/officeDocument/2006/relationships/font" Target="fonts/font6.fntdata"/><Relationship Id="rId41"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svg"/><Relationship Id="rId7" Type="http://schemas.openxmlformats.org/officeDocument/2006/relationships/image" Target="../media/image2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image" Target="../media/image3.svg"/><Relationship Id="rId10" Type="http://schemas.openxmlformats.org/officeDocument/2006/relationships/image" Target="../media/image14.png"/><Relationship Id="rId4" Type="http://schemas.openxmlformats.org/officeDocument/2006/relationships/image" Target="../media/image2.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3.wdp"/><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7071870" y="1463300"/>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117127" y="7809277"/>
            <a:ext cx="2311059" cy="638693"/>
          </a:xfrm>
          <a:custGeom>
            <a:avLst/>
            <a:gdLst/>
            <a:ahLst/>
            <a:cxnLst/>
            <a:rect l="l" t="t" r="r" b="b"/>
            <a:pathLst>
              <a:path w="2311059" h="638693">
                <a:moveTo>
                  <a:pt x="0" y="0"/>
                </a:moveTo>
                <a:lnTo>
                  <a:pt x="2311059" y="0"/>
                </a:lnTo>
                <a:lnTo>
                  <a:pt x="2311059" y="638693"/>
                </a:lnTo>
                <a:lnTo>
                  <a:pt x="0" y="6386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002179" y="2513138"/>
            <a:ext cx="14540953" cy="3138680"/>
          </a:xfrm>
          <a:prstGeom prst="rect">
            <a:avLst/>
          </a:prstGeom>
          <a:noFill/>
          <a:ln>
            <a:noFill/>
          </a:ln>
        </p:spPr>
        <p:txBody>
          <a:bodyPr lIns="0" tIns="0" rIns="0" bIns="0" rtlCol="0" anchor="t">
            <a:spAutoFit/>
          </a:bodyPr>
          <a:lstStyle/>
          <a:p>
            <a:pPr algn="ctr">
              <a:lnSpc>
                <a:spcPts val="6078"/>
              </a:lnSpc>
            </a:pPr>
            <a:r>
              <a:rPr lang="en-US" sz="4800" dirty="0">
                <a:solidFill>
                  <a:srgbClr val="FFFFFF"/>
                </a:solidFill>
                <a:latin typeface="HK Modular"/>
                <a:ea typeface="HK Modular"/>
                <a:cs typeface="HK Modular"/>
                <a:sym typeface="HK Modular"/>
              </a:rPr>
              <a:t>Security information &amp; event management:</a:t>
            </a:r>
          </a:p>
          <a:p>
            <a:pPr algn="ctr">
              <a:lnSpc>
                <a:spcPts val="6078"/>
              </a:lnSpc>
            </a:pPr>
            <a:endParaRPr lang="en-US" sz="4800" dirty="0">
              <a:solidFill>
                <a:srgbClr val="FFFFFF"/>
              </a:solidFill>
              <a:latin typeface="HK Modular"/>
              <a:ea typeface="HK Modular"/>
              <a:cs typeface="HK Modular"/>
              <a:sym typeface="HK Modular"/>
            </a:endParaRPr>
          </a:p>
          <a:p>
            <a:pPr algn="ctr">
              <a:lnSpc>
                <a:spcPts val="6078"/>
              </a:lnSpc>
            </a:pPr>
            <a:r>
              <a:rPr lang="en-US" sz="5400" dirty="0">
                <a:solidFill>
                  <a:srgbClr val="FFFFFF"/>
                </a:solidFill>
                <a:latin typeface="HK Modular"/>
                <a:ea typeface="HK Modular"/>
                <a:cs typeface="HK Modular"/>
                <a:sym typeface="HK Modular"/>
              </a:rPr>
              <a:t> </a:t>
            </a:r>
            <a:r>
              <a:rPr lang="en-US" sz="8000" dirty="0">
                <a:ln>
                  <a:solidFill>
                    <a:srgbClr val="00B0F0"/>
                  </a:solidFill>
                </a:ln>
                <a:solidFill>
                  <a:schemeClr val="bg1"/>
                </a:solidFill>
                <a:latin typeface="HK Modular"/>
                <a:ea typeface="HK Modular"/>
                <a:cs typeface="HK Modular"/>
                <a:sym typeface="HK Modular"/>
              </a:rPr>
              <a:t>siem</a:t>
            </a:r>
            <a:endParaRPr lang="en-US" sz="5400" dirty="0">
              <a:ln>
                <a:solidFill>
                  <a:srgbClr val="00B0F0"/>
                </a:solidFill>
              </a:ln>
              <a:solidFill>
                <a:schemeClr val="bg1"/>
              </a:solidFill>
              <a:latin typeface="HK Modular"/>
              <a:ea typeface="HK Modular"/>
              <a:cs typeface="HK Modular"/>
              <a:sym typeface="HK Modular"/>
            </a:endParaRPr>
          </a:p>
        </p:txBody>
      </p:sp>
      <p:sp>
        <p:nvSpPr>
          <p:cNvPr id="8" name="TextBox 8"/>
          <p:cNvSpPr txBox="1"/>
          <p:nvPr/>
        </p:nvSpPr>
        <p:spPr>
          <a:xfrm>
            <a:off x="7416536" y="953063"/>
            <a:ext cx="3454928" cy="415295"/>
          </a:xfrm>
          <a:prstGeom prst="rect">
            <a:avLst/>
          </a:prstGeom>
        </p:spPr>
        <p:txBody>
          <a:bodyPr lIns="0" tIns="0" rIns="0" bIns="0" rtlCol="0" anchor="t">
            <a:spAutoFit/>
          </a:bodyPr>
          <a:lstStyle/>
          <a:p>
            <a:pPr algn="l">
              <a:lnSpc>
                <a:spcPts val="3105"/>
              </a:lnSpc>
              <a:spcBef>
                <a:spcPct val="0"/>
              </a:spcBef>
            </a:pPr>
            <a:r>
              <a:rPr lang="en-US" sz="2875" dirty="0">
                <a:solidFill>
                  <a:srgbClr val="FFFFFF"/>
                </a:solidFill>
                <a:latin typeface="Gruppo"/>
                <a:ea typeface="Gruppo"/>
                <a:cs typeface="Gruppo"/>
                <a:sym typeface="Gruppo"/>
              </a:rPr>
              <a:t>CYBER SECURITY</a:t>
            </a:r>
          </a:p>
        </p:txBody>
      </p:sp>
      <p:sp>
        <p:nvSpPr>
          <p:cNvPr id="10" name="TextBox 7">
            <a:extLst>
              <a:ext uri="{FF2B5EF4-FFF2-40B4-BE49-F238E27FC236}">
                <a16:creationId xmlns:a16="http://schemas.microsoft.com/office/drawing/2014/main" id="{14FC1EB6-226C-4863-AA99-797CDF5FA4BA}"/>
              </a:ext>
            </a:extLst>
          </p:cNvPr>
          <p:cNvSpPr txBox="1"/>
          <p:nvPr/>
        </p:nvSpPr>
        <p:spPr>
          <a:xfrm>
            <a:off x="1873523" y="5901154"/>
            <a:ext cx="14540953" cy="1658787"/>
          </a:xfrm>
          <a:prstGeom prst="rect">
            <a:avLst/>
          </a:prstGeom>
        </p:spPr>
        <p:txBody>
          <a:bodyPr lIns="0" tIns="0" rIns="0" bIns="0" rtlCol="0" anchor="t">
            <a:spAutoFit/>
          </a:bodyPr>
          <a:lstStyle/>
          <a:p>
            <a:pPr algn="ctr">
              <a:lnSpc>
                <a:spcPts val="7400"/>
              </a:lnSpc>
            </a:pPr>
            <a:r>
              <a:rPr lang="en-US" sz="4400" dirty="0">
                <a:solidFill>
                  <a:srgbClr val="FFFFFF"/>
                </a:solidFill>
                <a:latin typeface="HK Modular"/>
                <a:ea typeface="HK Modular"/>
                <a:cs typeface="HK Modular"/>
                <a:sym typeface="HK Modular"/>
              </a:rPr>
              <a:t>SPLUNK ON KALI LINUX:</a:t>
            </a:r>
          </a:p>
          <a:p>
            <a:pPr algn="ctr">
              <a:lnSpc>
                <a:spcPts val="6078"/>
              </a:lnSpc>
            </a:pPr>
            <a:r>
              <a:rPr lang="en-US" sz="3600" dirty="0">
                <a:solidFill>
                  <a:srgbClr val="FFFFFF"/>
                </a:solidFill>
                <a:latin typeface="HK Modular"/>
                <a:ea typeface="HK Modular"/>
                <a:cs typeface="HK Modular"/>
                <a:sym typeface="HK Modular"/>
              </a:rPr>
              <a:t> A POWERFUL SECURITY </a:t>
            </a:r>
            <a:r>
              <a:rPr lang="en-US" sz="3600" dirty="0" err="1">
                <a:solidFill>
                  <a:srgbClr val="FFFFFF"/>
                </a:solidFill>
                <a:latin typeface="HK Modular"/>
                <a:ea typeface="HK Modular"/>
                <a:cs typeface="HK Modular"/>
                <a:sym typeface="HK Modular"/>
              </a:rPr>
              <a:t>TOOl</a:t>
            </a:r>
            <a:endParaRPr lang="en-US" sz="3600" dirty="0">
              <a:solidFill>
                <a:srgbClr val="FFFFFF"/>
              </a:solidFill>
              <a:latin typeface="HK Modular"/>
              <a:ea typeface="HK Modular"/>
              <a:cs typeface="HK Modular"/>
              <a:sym typeface="HK Mod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327485"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982326" y="3413023"/>
            <a:ext cx="1347336" cy="1503304"/>
          </a:xfrm>
          <a:custGeom>
            <a:avLst/>
            <a:gdLst/>
            <a:ahLst/>
            <a:cxnLst/>
            <a:rect l="l" t="t" r="r" b="b"/>
            <a:pathLst>
              <a:path w="1347336" h="1503304">
                <a:moveTo>
                  <a:pt x="0" y="0"/>
                </a:moveTo>
                <a:lnTo>
                  <a:pt x="1347336" y="0"/>
                </a:lnTo>
                <a:lnTo>
                  <a:pt x="1347336" y="1503303"/>
                </a:lnTo>
                <a:lnTo>
                  <a:pt x="0" y="1503303"/>
                </a:lnTo>
                <a:lnTo>
                  <a:pt x="0" y="0"/>
                </a:lnTo>
                <a:close/>
              </a:path>
            </a:pathLst>
          </a:custGeom>
          <a:blipFill>
            <a:blip r:embed="rId8"/>
            <a:stretch>
              <a:fillRect/>
            </a:stretch>
          </a:blipFill>
        </p:spPr>
      </p:sp>
      <p:sp>
        <p:nvSpPr>
          <p:cNvPr id="12" name="TextBox 12"/>
          <p:cNvSpPr txBox="1"/>
          <p:nvPr/>
        </p:nvSpPr>
        <p:spPr>
          <a:xfrm>
            <a:off x="5421917" y="917017"/>
            <a:ext cx="8134270" cy="1769715"/>
          </a:xfrm>
          <a:prstGeom prst="rect">
            <a:avLst/>
          </a:prstGeom>
        </p:spPr>
        <p:txBody>
          <a:bodyPr lIns="0" tIns="0" rIns="0" bIns="0" rtlCol="0" anchor="t">
            <a:spAutoFit/>
          </a:bodyPr>
          <a:lstStyle/>
          <a:p>
            <a:pPr algn="ctr">
              <a:lnSpc>
                <a:spcPts val="6880"/>
              </a:lnSpc>
            </a:pPr>
            <a:r>
              <a:rPr lang="en-US" sz="6000" b="1" kern="0" spc="-122" dirty="0">
                <a:solidFill>
                  <a:srgbClr val="FFFFFF"/>
                </a:solidFill>
                <a:latin typeface="Overpass Bold" pitchFamily="34" charset="0"/>
                <a:ea typeface="Overpass Bold" pitchFamily="34" charset="-122"/>
                <a:cs typeface="Overpass Bold" pitchFamily="34" charset="-120"/>
              </a:rPr>
              <a:t>Real-Time Threat Monitoring</a:t>
            </a:r>
            <a:endParaRPr lang="en-US" sz="5460" dirty="0">
              <a:solidFill>
                <a:srgbClr val="FFFFFF"/>
              </a:solidFill>
              <a:latin typeface="HK Modular"/>
              <a:ea typeface="HK Modular"/>
              <a:cs typeface="HK Modular"/>
              <a:sym typeface="HK Modular"/>
            </a:endParaRPr>
          </a:p>
        </p:txBody>
      </p:sp>
      <p:sp>
        <p:nvSpPr>
          <p:cNvPr id="13" name="TextBox 13"/>
          <p:cNvSpPr txBox="1"/>
          <p:nvPr/>
        </p:nvSpPr>
        <p:spPr>
          <a:xfrm>
            <a:off x="3377582" y="4386793"/>
            <a:ext cx="2254952" cy="384721"/>
          </a:xfrm>
          <a:prstGeom prst="rect">
            <a:avLst/>
          </a:prstGeom>
        </p:spPr>
        <p:txBody>
          <a:bodyPr lIns="0" tIns="0" rIns="0" bIns="0" rtlCol="0" anchor="t">
            <a:spAutoFit/>
          </a:bodyPr>
          <a:lstStyle/>
          <a:p>
            <a:pPr algn="ctr">
              <a:lnSpc>
                <a:spcPts val="2999"/>
              </a:lnSpc>
              <a:spcBef>
                <a:spcPct val="0"/>
              </a:spcBef>
            </a:pPr>
            <a:r>
              <a:rPr lang="en-US" sz="2777" b="1" dirty="0">
                <a:solidFill>
                  <a:srgbClr val="FFFFFF"/>
                </a:solidFill>
                <a:latin typeface="Raleway Bold"/>
                <a:ea typeface="Raleway Bold"/>
                <a:cs typeface="Raleway Bold"/>
                <a:sym typeface="Raleway Bold"/>
              </a:rPr>
              <a:t>System Logs</a:t>
            </a:r>
          </a:p>
        </p:txBody>
      </p:sp>
      <p:sp>
        <p:nvSpPr>
          <p:cNvPr id="14" name="TextBox 14"/>
          <p:cNvSpPr txBox="1"/>
          <p:nvPr/>
        </p:nvSpPr>
        <p:spPr>
          <a:xfrm>
            <a:off x="2990122" y="4955720"/>
            <a:ext cx="3063384" cy="2333972"/>
          </a:xfrm>
          <a:prstGeom prst="rect">
            <a:avLst/>
          </a:prstGeom>
        </p:spPr>
        <p:txBody>
          <a:bodyPr lIns="0" tIns="0" rIns="0" bIns="0" rtlCol="0" anchor="t">
            <a:spAutoFit/>
          </a:bodyPr>
          <a:lstStyle/>
          <a:p>
            <a:pPr algn="ctr">
              <a:lnSpc>
                <a:spcPts val="2567"/>
              </a:lnSpc>
              <a:spcBef>
                <a:spcPct val="0"/>
              </a:spcBef>
            </a:pPr>
            <a:r>
              <a:rPr lang="en-US" sz="2377" dirty="0">
                <a:solidFill>
                  <a:srgbClr val="FFFFFF"/>
                </a:solidFill>
                <a:latin typeface="Raleway"/>
                <a:ea typeface="Raleway"/>
                <a:cs typeface="Raleway"/>
                <a:sym typeface="Raleway"/>
              </a:rPr>
              <a:t>Sends an alert to the mail id if there is any change in system logs or if someone uses bash, </a:t>
            </a:r>
            <a:r>
              <a:rPr lang="en-US" sz="2377" dirty="0" err="1">
                <a:solidFill>
                  <a:srgbClr val="FFFFFF"/>
                </a:solidFill>
                <a:latin typeface="Raleway"/>
                <a:ea typeface="Raleway"/>
                <a:cs typeface="Raleway"/>
                <a:sym typeface="Raleway"/>
              </a:rPr>
              <a:t>ssh</a:t>
            </a:r>
            <a:r>
              <a:rPr lang="en-US" sz="2377" dirty="0">
                <a:solidFill>
                  <a:srgbClr val="FFFFFF"/>
                </a:solidFill>
                <a:latin typeface="Raleway"/>
                <a:ea typeface="Raleway"/>
                <a:cs typeface="Raleway"/>
                <a:sym typeface="Raleway"/>
              </a:rPr>
              <a:t>, or </a:t>
            </a:r>
            <a:r>
              <a:rPr lang="en-US" sz="2377" dirty="0" err="1">
                <a:solidFill>
                  <a:srgbClr val="FFFFFF"/>
                </a:solidFill>
                <a:latin typeface="Raleway"/>
                <a:ea typeface="Raleway"/>
                <a:cs typeface="Raleway"/>
                <a:sym typeface="Raleway"/>
              </a:rPr>
              <a:t>sudo</a:t>
            </a:r>
            <a:r>
              <a:rPr lang="en-US" sz="2377" dirty="0">
                <a:solidFill>
                  <a:srgbClr val="FFFFFF"/>
                </a:solidFill>
                <a:latin typeface="Raleway"/>
                <a:ea typeface="Raleway"/>
                <a:cs typeface="Raleway"/>
                <a:sym typeface="Raleway"/>
              </a:rPr>
              <a:t> commands very often.</a:t>
            </a:r>
          </a:p>
        </p:txBody>
      </p:sp>
      <p:sp>
        <p:nvSpPr>
          <p:cNvPr id="15" name="TextBox 15"/>
          <p:cNvSpPr txBox="1"/>
          <p:nvPr/>
        </p:nvSpPr>
        <p:spPr>
          <a:xfrm>
            <a:off x="2351662"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1.</a:t>
            </a:r>
          </a:p>
        </p:txBody>
      </p:sp>
      <p:sp>
        <p:nvSpPr>
          <p:cNvPr id="16" name="Freeform 16"/>
          <p:cNvSpPr/>
          <p:nvPr/>
        </p:nvSpPr>
        <p:spPr>
          <a:xfrm>
            <a:off x="7777119"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7431960" y="3413023"/>
            <a:ext cx="1347336" cy="1503304"/>
          </a:xfrm>
          <a:custGeom>
            <a:avLst/>
            <a:gdLst/>
            <a:ahLst/>
            <a:cxnLst/>
            <a:rect l="l" t="t" r="r" b="b"/>
            <a:pathLst>
              <a:path w="1347336" h="1503304">
                <a:moveTo>
                  <a:pt x="0" y="0"/>
                </a:moveTo>
                <a:lnTo>
                  <a:pt x="1347335" y="0"/>
                </a:lnTo>
                <a:lnTo>
                  <a:pt x="1347335" y="1503303"/>
                </a:lnTo>
                <a:lnTo>
                  <a:pt x="0" y="1503303"/>
                </a:lnTo>
                <a:lnTo>
                  <a:pt x="0" y="0"/>
                </a:lnTo>
                <a:close/>
              </a:path>
            </a:pathLst>
          </a:custGeom>
          <a:blipFill>
            <a:blip r:embed="rId8"/>
            <a:stretch>
              <a:fillRect/>
            </a:stretch>
          </a:blipFill>
        </p:spPr>
      </p:sp>
      <p:sp>
        <p:nvSpPr>
          <p:cNvPr id="18" name="TextBox 18"/>
          <p:cNvSpPr txBox="1"/>
          <p:nvPr/>
        </p:nvSpPr>
        <p:spPr>
          <a:xfrm>
            <a:off x="8779296" y="4408985"/>
            <a:ext cx="3063384" cy="384721"/>
          </a:xfrm>
          <a:prstGeom prst="rect">
            <a:avLst/>
          </a:prstGeom>
        </p:spPr>
        <p:txBody>
          <a:bodyPr wrap="square" lIns="0" tIns="0" rIns="0" bIns="0" rtlCol="0" anchor="t">
            <a:spAutoFit/>
          </a:bodyPr>
          <a:lstStyle/>
          <a:p>
            <a:pPr algn="ctr">
              <a:lnSpc>
                <a:spcPts val="2999"/>
              </a:lnSpc>
              <a:spcBef>
                <a:spcPct val="0"/>
              </a:spcBef>
            </a:pPr>
            <a:r>
              <a:rPr lang="en-US" sz="2777" b="1" dirty="0">
                <a:solidFill>
                  <a:srgbClr val="FFFFFF"/>
                </a:solidFill>
                <a:latin typeface="Raleway Bold"/>
                <a:ea typeface="Raleway Bold"/>
                <a:cs typeface="Raleway Bold"/>
                <a:sym typeface="Raleway Bold"/>
              </a:rPr>
              <a:t>Failed Passwords</a:t>
            </a:r>
          </a:p>
        </p:txBody>
      </p:sp>
      <p:sp>
        <p:nvSpPr>
          <p:cNvPr id="19" name="TextBox 19"/>
          <p:cNvSpPr txBox="1"/>
          <p:nvPr/>
        </p:nvSpPr>
        <p:spPr>
          <a:xfrm>
            <a:off x="8316535" y="4955720"/>
            <a:ext cx="3492422" cy="2000548"/>
          </a:xfrm>
          <a:prstGeom prst="rect">
            <a:avLst/>
          </a:prstGeom>
        </p:spPr>
        <p:txBody>
          <a:bodyPr wrap="square" lIns="0" tIns="0" rIns="0" bIns="0" rtlCol="0" anchor="t">
            <a:spAutoFit/>
          </a:bodyPr>
          <a:lstStyle/>
          <a:p>
            <a:pPr algn="ctr">
              <a:lnSpc>
                <a:spcPts val="2567"/>
              </a:lnSpc>
              <a:spcBef>
                <a:spcPct val="0"/>
              </a:spcBef>
            </a:pPr>
            <a:r>
              <a:rPr lang="en-US" sz="2377" dirty="0">
                <a:solidFill>
                  <a:srgbClr val="FFFFFF"/>
                </a:solidFill>
                <a:latin typeface="Raleway"/>
                <a:ea typeface="Raleway"/>
                <a:cs typeface="Raleway"/>
                <a:sym typeface="Raleway"/>
              </a:rPr>
              <a:t>Sends an alert to the mail id if there is any unauthorized logins to the system, detecting any slightest change of users in the system.</a:t>
            </a:r>
          </a:p>
        </p:txBody>
      </p:sp>
      <p:sp>
        <p:nvSpPr>
          <p:cNvPr id="20" name="TextBox 20"/>
          <p:cNvSpPr txBox="1"/>
          <p:nvPr/>
        </p:nvSpPr>
        <p:spPr>
          <a:xfrm>
            <a:off x="7801296"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2.</a:t>
            </a:r>
          </a:p>
        </p:txBody>
      </p:sp>
      <p:sp>
        <p:nvSpPr>
          <p:cNvPr id="21" name="Freeform 21"/>
          <p:cNvSpPr/>
          <p:nvPr/>
        </p:nvSpPr>
        <p:spPr>
          <a:xfrm>
            <a:off x="13227678"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2882519" y="3413023"/>
            <a:ext cx="1347336" cy="1503304"/>
          </a:xfrm>
          <a:custGeom>
            <a:avLst/>
            <a:gdLst/>
            <a:ahLst/>
            <a:cxnLst/>
            <a:rect l="l" t="t" r="r" b="b"/>
            <a:pathLst>
              <a:path w="1347336" h="1503304">
                <a:moveTo>
                  <a:pt x="0" y="0"/>
                </a:moveTo>
                <a:lnTo>
                  <a:pt x="1347336" y="0"/>
                </a:lnTo>
                <a:lnTo>
                  <a:pt x="1347336" y="1503303"/>
                </a:lnTo>
                <a:lnTo>
                  <a:pt x="0" y="1503303"/>
                </a:lnTo>
                <a:lnTo>
                  <a:pt x="0" y="0"/>
                </a:lnTo>
                <a:close/>
              </a:path>
            </a:pathLst>
          </a:custGeom>
          <a:blipFill>
            <a:blip r:embed="rId8"/>
            <a:stretch>
              <a:fillRect/>
            </a:stretch>
          </a:blipFill>
        </p:spPr>
      </p:sp>
      <p:sp>
        <p:nvSpPr>
          <p:cNvPr id="23" name="TextBox 23"/>
          <p:cNvSpPr txBox="1"/>
          <p:nvPr/>
        </p:nvSpPr>
        <p:spPr>
          <a:xfrm>
            <a:off x="14277774" y="4371721"/>
            <a:ext cx="2561721" cy="384721"/>
          </a:xfrm>
          <a:prstGeom prst="rect">
            <a:avLst/>
          </a:prstGeom>
        </p:spPr>
        <p:txBody>
          <a:bodyPr lIns="0" tIns="0" rIns="0" bIns="0" rtlCol="0" anchor="t">
            <a:spAutoFit/>
          </a:bodyPr>
          <a:lstStyle/>
          <a:p>
            <a:pPr algn="ctr">
              <a:lnSpc>
                <a:spcPts val="2999"/>
              </a:lnSpc>
              <a:spcBef>
                <a:spcPct val="0"/>
              </a:spcBef>
            </a:pPr>
            <a:r>
              <a:rPr lang="en-US" sz="2777" b="1" dirty="0">
                <a:solidFill>
                  <a:srgbClr val="FFFFFF"/>
                </a:solidFill>
                <a:latin typeface="Raleway Bold"/>
                <a:ea typeface="Raleway Bold"/>
                <a:cs typeface="Raleway Bold"/>
                <a:sym typeface="Raleway Bold"/>
              </a:rPr>
              <a:t>Firewall Logs</a:t>
            </a:r>
          </a:p>
        </p:txBody>
      </p:sp>
      <p:sp>
        <p:nvSpPr>
          <p:cNvPr id="24" name="TextBox 24"/>
          <p:cNvSpPr txBox="1"/>
          <p:nvPr/>
        </p:nvSpPr>
        <p:spPr>
          <a:xfrm>
            <a:off x="13933646" y="4955720"/>
            <a:ext cx="3156680" cy="2000548"/>
          </a:xfrm>
          <a:prstGeom prst="rect">
            <a:avLst/>
          </a:prstGeom>
        </p:spPr>
        <p:txBody>
          <a:bodyPr wrap="square" lIns="0" tIns="0" rIns="0" bIns="0" rtlCol="0" anchor="t">
            <a:spAutoFit/>
          </a:bodyPr>
          <a:lstStyle/>
          <a:p>
            <a:pPr algn="ctr">
              <a:lnSpc>
                <a:spcPts val="2567"/>
              </a:lnSpc>
              <a:spcBef>
                <a:spcPct val="0"/>
              </a:spcBef>
            </a:pPr>
            <a:r>
              <a:rPr lang="en-US" sz="2377" dirty="0">
                <a:solidFill>
                  <a:srgbClr val="FFFFFF"/>
                </a:solidFill>
                <a:latin typeface="Raleway"/>
                <a:ea typeface="Raleway"/>
                <a:cs typeface="Raleway"/>
                <a:sym typeface="Raleway"/>
              </a:rPr>
              <a:t>These logs give an alert to the mail id if someone tries to maliciously access the system or induces a malware into it.</a:t>
            </a:r>
          </a:p>
        </p:txBody>
      </p:sp>
      <p:sp>
        <p:nvSpPr>
          <p:cNvPr id="25" name="TextBox 25"/>
          <p:cNvSpPr txBox="1"/>
          <p:nvPr/>
        </p:nvSpPr>
        <p:spPr>
          <a:xfrm>
            <a:off x="13251855"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938EFA-4935-46FA-856A-C586F4AF8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41960"/>
            <a:ext cx="12192000" cy="6629400"/>
          </a:xfrm>
          <a:prstGeom prst="rect">
            <a:avLst/>
          </a:prstGeom>
        </p:spPr>
      </p:pic>
      <p:pic>
        <p:nvPicPr>
          <p:cNvPr id="9" name="Picture 8">
            <a:extLst>
              <a:ext uri="{FF2B5EF4-FFF2-40B4-BE49-F238E27FC236}">
                <a16:creationId xmlns:a16="http://schemas.microsoft.com/office/drawing/2014/main" id="{D48EE7B4-00C2-48B6-B601-4FE4EBD06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5140960"/>
            <a:ext cx="11353800" cy="4772025"/>
          </a:xfrm>
          <a:prstGeom prst="rect">
            <a:avLst/>
          </a:prstGeom>
        </p:spPr>
      </p:pic>
    </p:spTree>
    <p:extLst>
      <p:ext uri="{BB962C8B-B14F-4D97-AF65-F5344CB8AC3E}">
        <p14:creationId xmlns:p14="http://schemas.microsoft.com/office/powerpoint/2010/main" val="72815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A815FF-2C20-4C69-8A69-399002352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573" y="3009900"/>
            <a:ext cx="14010853" cy="4695825"/>
          </a:xfrm>
          <a:prstGeom prst="rect">
            <a:avLst/>
          </a:prstGeom>
        </p:spPr>
      </p:pic>
      <p:sp>
        <p:nvSpPr>
          <p:cNvPr id="7" name="TextBox 14">
            <a:extLst>
              <a:ext uri="{FF2B5EF4-FFF2-40B4-BE49-F238E27FC236}">
                <a16:creationId xmlns:a16="http://schemas.microsoft.com/office/drawing/2014/main" id="{B0A5BAD1-319A-4131-AACC-72CDECA06A67}"/>
              </a:ext>
            </a:extLst>
          </p:cNvPr>
          <p:cNvSpPr txBox="1"/>
          <p:nvPr/>
        </p:nvSpPr>
        <p:spPr>
          <a:xfrm>
            <a:off x="2743200" y="1646034"/>
            <a:ext cx="12344400" cy="803682"/>
          </a:xfrm>
          <a:prstGeom prst="rect">
            <a:avLst/>
          </a:prstGeom>
        </p:spPr>
        <p:txBody>
          <a:bodyPr wrap="square"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Establishing alerts </a:t>
            </a:r>
          </a:p>
        </p:txBody>
      </p:sp>
      <p:sp>
        <p:nvSpPr>
          <p:cNvPr id="5" name="TextBox 4">
            <a:extLst>
              <a:ext uri="{FF2B5EF4-FFF2-40B4-BE49-F238E27FC236}">
                <a16:creationId xmlns:a16="http://schemas.microsoft.com/office/drawing/2014/main" id="{E856569E-0E9B-4955-AFAE-E8232654F59D}"/>
              </a:ext>
            </a:extLst>
          </p:cNvPr>
          <p:cNvSpPr txBox="1"/>
          <p:nvPr/>
        </p:nvSpPr>
        <p:spPr>
          <a:xfrm>
            <a:off x="2163866" y="6972300"/>
            <a:ext cx="14041334" cy="3108543"/>
          </a:xfrm>
          <a:prstGeom prst="rect">
            <a:avLst/>
          </a:prstGeom>
          <a:gradFill>
            <a:gsLst>
              <a:gs pos="80000">
                <a:srgbClr val="203F5E">
                  <a:alpha val="99000"/>
                </a:srgbClr>
              </a:gs>
              <a:gs pos="19000">
                <a:srgbClr val="2E5474">
                  <a:alpha val="63000"/>
                </a:srgbClr>
              </a:gs>
              <a:gs pos="45000">
                <a:srgbClr val="041C4D">
                  <a:alpha val="100000"/>
                  <a:lumMod val="65000"/>
                </a:srgbClr>
              </a:gs>
              <a:gs pos="0">
                <a:srgbClr val="345A72">
                  <a:lumMod val="84000"/>
                  <a:lumOff val="16000"/>
                  <a:alpha val="50000"/>
                </a:srgbClr>
              </a:gs>
              <a:gs pos="100000">
                <a:srgbClr val="3B616F">
                  <a:lumMod val="90000"/>
                  <a:lumOff val="10000"/>
                  <a:alpha val="23000"/>
                </a:srgbClr>
              </a:gs>
            </a:gsLst>
            <a:lin ang="0" scaled="0"/>
          </a:gradFill>
          <a:effectLst>
            <a:softEdge rad="685800"/>
          </a:effectLst>
        </p:spPr>
        <p:txBody>
          <a:bodyPr wrap="square" rtlCol="0" anchor="ctr">
            <a:spAutoFit/>
          </a:bodyPr>
          <a:lstStyle/>
          <a:p>
            <a:pPr algn="ctr"/>
            <a:endParaRPr lang="en-IN" sz="2800" dirty="0">
              <a:solidFill>
                <a:schemeClr val="bg1">
                  <a:lumMod val="95000"/>
                </a:schemeClr>
              </a:solidFill>
              <a:latin typeface="Bahnschrift" panose="020B0502040204020203" pitchFamily="34" charset="0"/>
            </a:endParaRPr>
          </a:p>
          <a:p>
            <a:pPr algn="ctr"/>
            <a:endParaRPr lang="en-IN" sz="2800" dirty="0">
              <a:solidFill>
                <a:schemeClr val="bg1">
                  <a:lumMod val="95000"/>
                </a:schemeClr>
              </a:solidFill>
              <a:latin typeface="Bahnschrift" panose="020B0502040204020203" pitchFamily="34" charset="0"/>
            </a:endParaRPr>
          </a:p>
          <a:p>
            <a:pPr algn="ctr"/>
            <a:r>
              <a:rPr lang="en-IN" sz="2800" dirty="0">
                <a:solidFill>
                  <a:schemeClr val="bg1">
                    <a:lumMod val="95000"/>
                  </a:schemeClr>
                </a:solidFill>
                <a:latin typeface="Bahnschrift" panose="020B0502040204020203" pitchFamily="34" charset="0"/>
              </a:rPr>
              <a:t>Establishing alerts to detect and deploy an alert to given methods about the changes in the system, monitoring Real – Time threats to the system.</a:t>
            </a:r>
          </a:p>
          <a:p>
            <a:pPr algn="ctr"/>
            <a:endParaRPr lang="en-IN" sz="2800" dirty="0">
              <a:solidFill>
                <a:schemeClr val="bg1">
                  <a:lumMod val="95000"/>
                </a:schemeClr>
              </a:solidFill>
              <a:latin typeface="Bahnschrift" panose="020B0502040204020203" pitchFamily="34" charset="0"/>
            </a:endParaRPr>
          </a:p>
          <a:p>
            <a:pPr algn="ctr"/>
            <a:endParaRPr lang="en-IN" sz="2800" dirty="0">
              <a:solidFill>
                <a:schemeClr val="bg1">
                  <a:lumMod val="95000"/>
                </a:schemeClr>
              </a:solidFill>
              <a:latin typeface="Bahnschrift" panose="020B0502040204020203" pitchFamily="34" charset="0"/>
            </a:endParaRPr>
          </a:p>
          <a:p>
            <a:pPr algn="ctr"/>
            <a:endParaRPr lang="en-IN" sz="2800" dirty="0">
              <a:solidFill>
                <a:schemeClr val="bg1">
                  <a:lumMod val="95000"/>
                </a:schemeClr>
              </a:solidFill>
              <a:latin typeface="Bahnschrift" panose="020B0502040204020203" pitchFamily="34" charset="0"/>
            </a:endParaRPr>
          </a:p>
        </p:txBody>
      </p:sp>
    </p:spTree>
    <p:extLst>
      <p:ext uri="{BB962C8B-B14F-4D97-AF65-F5344CB8AC3E}">
        <p14:creationId xmlns:p14="http://schemas.microsoft.com/office/powerpoint/2010/main" val="322492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12" name="Freeform 10">
            <a:extLst>
              <a:ext uri="{FF2B5EF4-FFF2-40B4-BE49-F238E27FC236}">
                <a16:creationId xmlns:a16="http://schemas.microsoft.com/office/drawing/2014/main" id="{F98A85D8-9F3F-4615-9745-F15A73A2DCEA}"/>
              </a:ext>
            </a:extLst>
          </p:cNvPr>
          <p:cNvSpPr/>
          <p:nvPr/>
        </p:nvSpPr>
        <p:spPr>
          <a:xfrm>
            <a:off x="3522964" y="-379710"/>
            <a:ext cx="11212794" cy="11046420"/>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alphaModFix amt="35000"/>
              <a:extLst>
                <a:ext uri="{BEBA8EAE-BF5A-486C-A8C5-ECC9F3942E4B}">
                  <a14:imgProps xmlns:a14="http://schemas.microsoft.com/office/drawing/2010/main">
                    <a14:imgLayer r:embed="rId3">
                      <a14:imgEffect>
                        <a14:brightnessContrast bright="-20000" contrast="20000"/>
                      </a14:imgEffect>
                    </a14:imgLayer>
                  </a14:imgProps>
                </a:ext>
              </a:extLst>
            </a:blip>
            <a:stretch>
              <a:fillRect l="-32961" r="-32961"/>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552241" y="3648280"/>
            <a:ext cx="11183517" cy="1495220"/>
          </a:xfrm>
          <a:prstGeom prst="rect">
            <a:avLst/>
          </a:prstGeom>
        </p:spPr>
        <p:txBody>
          <a:bodyPr lIns="0" tIns="0" rIns="0" bIns="0" rtlCol="0" anchor="t">
            <a:spAutoFit/>
          </a:bodyPr>
          <a:lstStyle/>
          <a:p>
            <a:pPr algn="ctr">
              <a:lnSpc>
                <a:spcPts val="11911"/>
              </a:lnSpc>
            </a:pPr>
            <a:r>
              <a:rPr lang="en-US" sz="9453" dirty="0">
                <a:solidFill>
                  <a:srgbClr val="FFFFFF"/>
                </a:solidFill>
                <a:latin typeface="HK Modular"/>
                <a:ea typeface="HK Modular"/>
                <a:cs typeface="HK Modular"/>
                <a:sym typeface="HK Modular"/>
              </a:rPr>
              <a:t>THANK YOU!</a:t>
            </a:r>
          </a:p>
        </p:txBody>
      </p:sp>
      <p:sp>
        <p:nvSpPr>
          <p:cNvPr id="11" name="TextBox 11"/>
          <p:cNvSpPr txBox="1"/>
          <p:nvPr/>
        </p:nvSpPr>
        <p:spPr>
          <a:xfrm>
            <a:off x="3951411" y="5143500"/>
            <a:ext cx="10916976" cy="394210"/>
          </a:xfrm>
          <a:prstGeom prst="rect">
            <a:avLst/>
          </a:prstGeom>
        </p:spPr>
        <p:txBody>
          <a:bodyPr lIns="0" tIns="0" rIns="0" bIns="0" rtlCol="0" anchor="t">
            <a:spAutoFit/>
          </a:bodyPr>
          <a:lstStyle/>
          <a:p>
            <a:pPr algn="ctr">
              <a:lnSpc>
                <a:spcPts val="2999"/>
              </a:lnSpc>
              <a:spcBef>
                <a:spcPct val="0"/>
              </a:spcBef>
            </a:pPr>
            <a:r>
              <a:rPr lang="en-US" sz="3600" dirty="0">
                <a:solidFill>
                  <a:schemeClr val="bg1">
                    <a:lumMod val="95000"/>
                  </a:schemeClr>
                </a:solidFill>
                <a:latin typeface="Bahnschrift Condensed" panose="020B0502040204020203" pitchFamily="34" charset="0"/>
              </a:rPr>
              <a:t>Together, let’s build a safer and more secure digital world.</a:t>
            </a:r>
            <a:endParaRPr lang="en-US" sz="3200" dirty="0">
              <a:solidFill>
                <a:schemeClr val="bg1">
                  <a:lumMod val="95000"/>
                </a:schemeClr>
              </a:solidFill>
              <a:latin typeface="Bahnschrift Condensed" panose="020B0502040204020203" pitchFamily="34" charset="0"/>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85000">
              <a:srgbClr val="203F5E"/>
            </a:gs>
            <a:gs pos="3500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800026" y="9258300"/>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090770" y="2632515"/>
            <a:ext cx="12489313" cy="4402349"/>
          </a:xfrm>
          <a:custGeom>
            <a:avLst/>
            <a:gdLst/>
            <a:ahLst/>
            <a:cxnLst/>
            <a:rect l="l" t="t" r="r" b="b"/>
            <a:pathLst>
              <a:path w="12489313" h="4402349">
                <a:moveTo>
                  <a:pt x="0" y="0"/>
                </a:moveTo>
                <a:lnTo>
                  <a:pt x="12489313" y="0"/>
                </a:lnTo>
                <a:lnTo>
                  <a:pt x="12489313" y="4402349"/>
                </a:lnTo>
                <a:lnTo>
                  <a:pt x="0" y="4402349"/>
                </a:lnTo>
                <a:lnTo>
                  <a:pt x="0" y="0"/>
                </a:lnTo>
                <a:close/>
              </a:path>
            </a:pathLst>
          </a:custGeom>
          <a:blipFill>
            <a:blip r:embed="rId6"/>
            <a:stretch>
              <a:fillRect t="-35505" b="-1732"/>
            </a:stretch>
          </a:blipFill>
        </p:spPr>
      </p:sp>
      <p:sp>
        <p:nvSpPr>
          <p:cNvPr id="7" name="TextBox 7"/>
          <p:cNvSpPr txBox="1"/>
          <p:nvPr/>
        </p:nvSpPr>
        <p:spPr>
          <a:xfrm>
            <a:off x="2045785" y="860330"/>
            <a:ext cx="11872136" cy="772588"/>
          </a:xfrm>
          <a:prstGeom prst="rect">
            <a:avLst/>
          </a:prstGeom>
        </p:spPr>
        <p:txBody>
          <a:bodyPr lIns="0" tIns="0" rIns="0" bIns="0" rtlCol="0" anchor="t">
            <a:spAutoFit/>
          </a:bodyPr>
          <a:lstStyle/>
          <a:p>
            <a:pPr algn="l">
              <a:lnSpc>
                <a:spcPts val="6124"/>
              </a:lnSpc>
            </a:pPr>
            <a:r>
              <a:rPr lang="en-US" sz="4860">
                <a:solidFill>
                  <a:srgbClr val="FFFFFF"/>
                </a:solidFill>
                <a:latin typeface="HK Modular"/>
                <a:ea typeface="HK Modular"/>
                <a:cs typeface="HK Modular"/>
                <a:sym typeface="HK Modular"/>
              </a:rPr>
              <a:t>TESTING SYSTEM LOGS</a:t>
            </a:r>
          </a:p>
        </p:txBody>
      </p:sp>
      <p:sp>
        <p:nvSpPr>
          <p:cNvPr id="8" name="TextBox 8"/>
          <p:cNvSpPr txBox="1"/>
          <p:nvPr/>
        </p:nvSpPr>
        <p:spPr>
          <a:xfrm>
            <a:off x="2045785" y="1942519"/>
            <a:ext cx="15483229" cy="352049"/>
          </a:xfrm>
          <a:prstGeom prst="rect">
            <a:avLst/>
          </a:prstGeom>
        </p:spPr>
        <p:txBody>
          <a:bodyPr lIns="0" tIns="0" rIns="0" bIns="0" rtlCol="0" anchor="t">
            <a:spAutoFit/>
          </a:bodyPr>
          <a:lstStyle/>
          <a:p>
            <a:pPr algn="l">
              <a:lnSpc>
                <a:spcPts val="2673"/>
              </a:lnSpc>
              <a:spcBef>
                <a:spcPct val="0"/>
              </a:spcBef>
            </a:pPr>
            <a:r>
              <a:rPr lang="en-US" sz="2475" dirty="0">
                <a:solidFill>
                  <a:srgbClr val="FFFFFF"/>
                </a:solidFill>
                <a:latin typeface="Trebuchet MS"/>
                <a:ea typeface="Trebuchet MS"/>
                <a:cs typeface="Trebuchet MS"/>
                <a:sym typeface="Trebuchet MS"/>
              </a:rPr>
              <a:t> Splunk helps identify unusual patterns in system logs, indicating potential security incidents. </a:t>
            </a:r>
          </a:p>
        </p:txBody>
      </p:sp>
      <p:sp>
        <p:nvSpPr>
          <p:cNvPr id="9" name="TextBox 9"/>
          <p:cNvSpPr txBox="1"/>
          <p:nvPr/>
        </p:nvSpPr>
        <p:spPr>
          <a:xfrm>
            <a:off x="4486827" y="7406339"/>
            <a:ext cx="13042187" cy="1625727"/>
          </a:xfrm>
          <a:prstGeom prst="rect">
            <a:avLst/>
          </a:prstGeom>
        </p:spPr>
        <p:txBody>
          <a:bodyPr lIns="0" tIns="0" rIns="0" bIns="0" rtlCol="0" anchor="t">
            <a:spAutoFit/>
          </a:bodyPr>
          <a:lstStyle/>
          <a:p>
            <a:pPr marL="496564" lvl="1" indent="-248282" algn="just">
              <a:lnSpc>
                <a:spcPts val="2483"/>
              </a:lnSpc>
              <a:buFont typeface="Arial"/>
              <a:buChar char="•"/>
            </a:pPr>
            <a:r>
              <a:rPr lang="en-US" sz="2299" spc="133" dirty="0">
                <a:solidFill>
                  <a:srgbClr val="FFFFFF"/>
                </a:solidFill>
                <a:latin typeface="Futura"/>
                <a:ea typeface="Futura"/>
                <a:cs typeface="Futura"/>
                <a:sym typeface="Futura"/>
              </a:rPr>
              <a:t>To collect, analyze, and visualize system logs from various sources.</a:t>
            </a:r>
          </a:p>
          <a:p>
            <a:pPr algn="just">
              <a:lnSpc>
                <a:spcPts val="2483"/>
              </a:lnSpc>
              <a:spcBef>
                <a:spcPct val="0"/>
              </a:spcBef>
            </a:pPr>
            <a:endParaRPr lang="en-US" sz="2299" spc="133" dirty="0">
              <a:solidFill>
                <a:srgbClr val="FFFFFF"/>
              </a:solidFill>
              <a:latin typeface="Futura"/>
              <a:ea typeface="Futura"/>
              <a:cs typeface="Futura"/>
              <a:sym typeface="Futura"/>
            </a:endParaRPr>
          </a:p>
          <a:p>
            <a:pPr marL="496564" lvl="1" indent="-248282" algn="just">
              <a:lnSpc>
                <a:spcPts val="2483"/>
              </a:lnSpc>
              <a:spcBef>
                <a:spcPct val="0"/>
              </a:spcBef>
              <a:buFont typeface="Arial"/>
              <a:buChar char="•"/>
            </a:pPr>
            <a:r>
              <a:rPr lang="en-US" sz="2299" spc="133" dirty="0">
                <a:solidFill>
                  <a:srgbClr val="FFFFFF"/>
                </a:solidFill>
                <a:latin typeface="Futura"/>
                <a:ea typeface="Futura"/>
                <a:cs typeface="Futura"/>
                <a:sym typeface="Futura"/>
              </a:rPr>
              <a:t>To identify patterns, anomalies, and potential security incidents. This includes failed login attempts, unusual file accesses, and unexpected software behavior.</a:t>
            </a:r>
          </a:p>
          <a:p>
            <a:pPr algn="just">
              <a:lnSpc>
                <a:spcPts val="2483"/>
              </a:lnSpc>
              <a:spcBef>
                <a:spcPct val="0"/>
              </a:spcBef>
            </a:pPr>
            <a:endParaRPr lang="en-US" sz="2299" spc="133" dirty="0">
              <a:solidFill>
                <a:srgbClr val="FFFFFF"/>
              </a:solidFill>
              <a:latin typeface="Futura"/>
              <a:ea typeface="Futura"/>
              <a:cs typeface="Futura"/>
              <a:sym typeface="Futura"/>
            </a:endParaRPr>
          </a:p>
        </p:txBody>
      </p:sp>
      <p:sp>
        <p:nvSpPr>
          <p:cNvPr id="10" name="TextBox 10"/>
          <p:cNvSpPr txBox="1"/>
          <p:nvPr/>
        </p:nvSpPr>
        <p:spPr>
          <a:xfrm>
            <a:off x="414001" y="7372811"/>
            <a:ext cx="4176556" cy="1384995"/>
          </a:xfrm>
          <a:prstGeom prst="rect">
            <a:avLst/>
          </a:prstGeom>
        </p:spPr>
        <p:txBody>
          <a:bodyPr lIns="0" tIns="0" rIns="0" bIns="0" rtlCol="0" anchor="t">
            <a:spAutoFit/>
          </a:bodyPr>
          <a:lstStyle/>
          <a:p>
            <a:pPr algn="ctr">
              <a:lnSpc>
                <a:spcPts val="3564"/>
              </a:lnSpc>
            </a:pPr>
            <a:r>
              <a:rPr lang="en-US" sz="3200" dirty="0">
                <a:solidFill>
                  <a:srgbClr val="FFFFFF"/>
                </a:solidFill>
                <a:latin typeface="Source Sans Pro"/>
                <a:ea typeface="Source Sans Pro"/>
                <a:cs typeface="Source Sans Pro"/>
                <a:sym typeface="Source Sans Pro"/>
              </a:rPr>
              <a:t>Identify </a:t>
            </a:r>
            <a:r>
              <a:rPr lang="en-US" sz="3200" dirty="0" err="1">
                <a:solidFill>
                  <a:srgbClr val="FFFFFF"/>
                </a:solidFill>
                <a:latin typeface="Source Sans Pro"/>
                <a:ea typeface="Source Sans Pro"/>
                <a:cs typeface="Source Sans Pro"/>
                <a:sym typeface="Source Sans Pro"/>
              </a:rPr>
              <a:t>anamolies</a:t>
            </a:r>
            <a:endParaRPr lang="en-US" sz="3200" dirty="0">
              <a:solidFill>
                <a:srgbClr val="FFFFFF"/>
              </a:solidFill>
              <a:latin typeface="Source Sans Pro"/>
              <a:ea typeface="Source Sans Pro"/>
              <a:cs typeface="Source Sans Pro"/>
              <a:sym typeface="Source Sans Pro"/>
            </a:endParaRPr>
          </a:p>
          <a:p>
            <a:pPr algn="ctr">
              <a:lnSpc>
                <a:spcPts val="3564"/>
              </a:lnSpc>
            </a:pPr>
            <a:r>
              <a:rPr lang="en-US" sz="3200" dirty="0">
                <a:solidFill>
                  <a:srgbClr val="FFFFFF"/>
                </a:solidFill>
                <a:latin typeface="Source Sans Pro"/>
                <a:ea typeface="Source Sans Pro"/>
                <a:cs typeface="Source Sans Pro"/>
                <a:sym typeface="Source Sans Pro"/>
              </a:rPr>
              <a:t>             </a:t>
            </a:r>
          </a:p>
          <a:p>
            <a:pPr algn="ctr">
              <a:lnSpc>
                <a:spcPts val="3564"/>
              </a:lnSpc>
              <a:spcBef>
                <a:spcPct val="0"/>
              </a:spcBef>
            </a:pPr>
            <a:r>
              <a:rPr lang="en-US" sz="3200" dirty="0" err="1">
                <a:solidFill>
                  <a:srgbClr val="FFFFFF"/>
                </a:solidFill>
                <a:latin typeface="Source Sans Pro"/>
                <a:ea typeface="Source Sans Pro"/>
                <a:cs typeface="Source Sans Pro"/>
                <a:sym typeface="Source Sans Pro"/>
              </a:rPr>
              <a:t>Analysing</a:t>
            </a:r>
            <a:r>
              <a:rPr lang="en-US" sz="3200" dirty="0">
                <a:solidFill>
                  <a:srgbClr val="FFFFFF"/>
                </a:solidFill>
                <a:latin typeface="Source Sans Pro"/>
                <a:ea typeface="Source Sans Pro"/>
                <a:cs typeface="Source Sans Pro"/>
                <a:sym typeface="Source Sans Pro"/>
              </a:rPr>
              <a:t> root cause</a:t>
            </a:r>
          </a:p>
        </p:txBody>
      </p:sp>
      <p:sp>
        <p:nvSpPr>
          <p:cNvPr id="11" name="AutoShape 11"/>
          <p:cNvSpPr/>
          <p:nvPr/>
        </p:nvSpPr>
        <p:spPr>
          <a:xfrm>
            <a:off x="2502279" y="7822328"/>
            <a:ext cx="335" cy="520080"/>
          </a:xfrm>
          <a:prstGeom prst="line">
            <a:avLst/>
          </a:prstGeom>
          <a:ln w="38100" cap="flat">
            <a:solidFill>
              <a:srgbClr val="FFFFFF"/>
            </a:solidFill>
            <a:prstDash val="solid"/>
            <a:headEnd type="none" w="sm" len="sm"/>
            <a:tailEnd type="arrow" w="med" len="sm"/>
          </a:ln>
        </p:spPr>
      </p:sp>
      <p:sp>
        <p:nvSpPr>
          <p:cNvPr id="12" name="AutoShape 12"/>
          <p:cNvSpPr/>
          <p:nvPr/>
        </p:nvSpPr>
        <p:spPr>
          <a:xfrm>
            <a:off x="6089306" y="3122013"/>
            <a:ext cx="6492240" cy="0"/>
          </a:xfrm>
          <a:prstGeom prst="line">
            <a:avLst/>
          </a:prstGeom>
          <a:ln w="38100" cap="flat">
            <a:solidFill>
              <a:srgbClr val="FFFFFF"/>
            </a:solidFill>
            <a:prstDash val="sysDash"/>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7FD7A-1548-43E0-AD11-CB173F3E7421}"/>
              </a:ext>
            </a:extLst>
          </p:cNvPr>
          <p:cNvPicPr>
            <a:picLocks noChangeAspect="1"/>
          </p:cNvPicPr>
          <p:nvPr/>
        </p:nvPicPr>
        <p:blipFill rotWithShape="1">
          <a:blip r:embed="rId3">
            <a:extLst>
              <a:ext uri="{28A0092B-C50C-407E-A947-70E740481C1C}">
                <a14:useLocalDpi xmlns:a14="http://schemas.microsoft.com/office/drawing/2010/main" val="0"/>
              </a:ext>
            </a:extLst>
          </a:blip>
          <a:srcRect r="29798"/>
          <a:stretch/>
        </p:blipFill>
        <p:spPr>
          <a:xfrm>
            <a:off x="1508760" y="1562100"/>
            <a:ext cx="7061200" cy="6082189"/>
          </a:xfrm>
          <a:prstGeom prst="rect">
            <a:avLst/>
          </a:prstGeom>
        </p:spPr>
      </p:pic>
      <p:pic>
        <p:nvPicPr>
          <p:cNvPr id="5" name="Picture 4">
            <a:extLst>
              <a:ext uri="{FF2B5EF4-FFF2-40B4-BE49-F238E27FC236}">
                <a16:creationId xmlns:a16="http://schemas.microsoft.com/office/drawing/2014/main" id="{800B194B-D63A-4D21-9DDA-5F68FA16EED7}"/>
              </a:ext>
            </a:extLst>
          </p:cNvPr>
          <p:cNvPicPr>
            <a:picLocks noChangeAspect="1"/>
          </p:cNvPicPr>
          <p:nvPr/>
        </p:nvPicPr>
        <p:blipFill rotWithShape="1">
          <a:blip r:embed="rId4">
            <a:extLst>
              <a:ext uri="{28A0092B-C50C-407E-A947-70E740481C1C}">
                <a14:useLocalDpi xmlns:a14="http://schemas.microsoft.com/office/drawing/2010/main" val="0"/>
              </a:ext>
            </a:extLst>
          </a:blip>
          <a:srcRect r="26896"/>
          <a:stretch/>
        </p:blipFill>
        <p:spPr>
          <a:xfrm>
            <a:off x="9179560" y="3162300"/>
            <a:ext cx="7599680" cy="6261838"/>
          </a:xfrm>
          <a:prstGeom prst="rect">
            <a:avLst/>
          </a:prstGeom>
        </p:spPr>
      </p:pic>
    </p:spTree>
    <p:extLst>
      <p:ext uri="{BB962C8B-B14F-4D97-AF65-F5344CB8AC3E}">
        <p14:creationId xmlns:p14="http://schemas.microsoft.com/office/powerpoint/2010/main" val="205368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1C4D">
                <a:alpha val="46000"/>
              </a:srgbClr>
            </a:gs>
            <a:gs pos="100000">
              <a:srgbClr val="3B616F"/>
            </a:gs>
          </a:gsLst>
          <a:path path="circle">
            <a:fillToRect l="100000" t="100000"/>
          </a:path>
          <a:tileRect r="-100000" b="-100000"/>
        </a:gradFill>
        <a:effectLst/>
      </p:bgPr>
    </p:bg>
    <p:spTree>
      <p:nvGrpSpPr>
        <p:cNvPr id="1" name=""/>
        <p:cNvGrpSpPr/>
        <p:nvPr/>
      </p:nvGrpSpPr>
      <p:grpSpPr>
        <a:xfrm>
          <a:off x="0" y="0"/>
          <a:ext cx="0" cy="0"/>
          <a:chOff x="0" y="0"/>
          <a:chExt cx="0" cy="0"/>
        </a:xfrm>
      </p:grpSpPr>
      <p:grpSp>
        <p:nvGrpSpPr>
          <p:cNvPr id="6" name="Group 6"/>
          <p:cNvGrpSpPr/>
          <p:nvPr/>
        </p:nvGrpSpPr>
        <p:grpSpPr>
          <a:xfrm>
            <a:off x="-19665" y="11990"/>
            <a:ext cx="18307665" cy="3031344"/>
            <a:chOff x="0" y="5336"/>
            <a:chExt cx="1833394" cy="378667"/>
          </a:xfrm>
        </p:grpSpPr>
        <p:sp>
          <p:nvSpPr>
            <p:cNvPr id="7" name="Freeform 7"/>
            <p:cNvSpPr/>
            <p:nvPr/>
          </p:nvSpPr>
          <p:spPr>
            <a:xfrm>
              <a:off x="0" y="5336"/>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dpi="0" rotWithShape="1">
              <a:blip r:embed="rId2">
                <a:alphaModFix amt="68000"/>
                <a:extLst>
                  <a:ext uri="{BEBA8EAE-BF5A-486C-A8C5-ECC9F3942E4B}">
                    <a14:imgProps xmlns:a14="http://schemas.microsoft.com/office/drawing/2010/main">
                      <a14:imgLayer r:embed="rId3">
                        <a14:imgEffect>
                          <a14:sharpenSoften amount="27000"/>
                        </a14:imgEffect>
                        <a14:imgEffect>
                          <a14:brightnessContrast bright="24000" contrast="24000"/>
                        </a14:imgEffect>
                      </a14:imgLayer>
                    </a14:imgProps>
                  </a:ext>
                </a:extLst>
              </a:blip>
              <a:srcRect/>
              <a:stretch>
                <a:fillRect t="-86172" b="-86172"/>
              </a:stretch>
            </a:blipFill>
            <a:ln w="38100" cap="rnd">
              <a:noFill/>
              <a:prstDash val="solid"/>
              <a:round/>
            </a:ln>
          </p:spPr>
        </p:sp>
      </p:grpSp>
      <p:sp>
        <p:nvSpPr>
          <p:cNvPr id="3" name="Freeform 3"/>
          <p:cNvSpPr/>
          <p:nvPr/>
        </p:nvSpPr>
        <p:spPr>
          <a:xfrm>
            <a:off x="16419691" y="893442"/>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893442"/>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732659" y="9258300"/>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dpi="0" rotWithShape="1">
            <a:blip r:embed="rId6">
              <a:alphaModFix amt="82000"/>
              <a:lum bright="-24000" contrast="-30000"/>
              <a:extLst>
                <a:ext uri="{96DAC541-7B7A-43D3-8B79-37D633B846F1}">
                  <asvg:svgBlip xmlns:asvg="http://schemas.microsoft.com/office/drawing/2016/SVG/main" r:embed="rId7"/>
                </a:ext>
              </a:extLst>
            </a:blip>
            <a:srcRect/>
            <a:stretch>
              <a:fillRect/>
            </a:stretch>
          </a:blipFill>
          <a:effectLst>
            <a:glow>
              <a:schemeClr val="tx1"/>
            </a:glow>
          </a:effectLst>
        </p:spPr>
      </p:sp>
      <p:sp>
        <p:nvSpPr>
          <p:cNvPr id="8" name="TextBox 8"/>
          <p:cNvSpPr txBox="1"/>
          <p:nvPr/>
        </p:nvSpPr>
        <p:spPr>
          <a:xfrm>
            <a:off x="2057400" y="716607"/>
            <a:ext cx="12192000" cy="686983"/>
          </a:xfrm>
          <a:prstGeom prst="rect">
            <a:avLst/>
          </a:prstGeom>
        </p:spPr>
        <p:txBody>
          <a:bodyPr wrap="square" lIns="0" tIns="0" rIns="0" bIns="0" rtlCol="0" anchor="t">
            <a:spAutoFit/>
          </a:bodyPr>
          <a:lstStyle/>
          <a:p>
            <a:pPr algn="ctr">
              <a:lnSpc>
                <a:spcPts val="5872"/>
              </a:lnSpc>
            </a:pPr>
            <a:r>
              <a:rPr lang="en-US" sz="4660" dirty="0">
                <a:solidFill>
                  <a:srgbClr val="FFFFFF"/>
                </a:solidFill>
                <a:latin typeface="HK Modular"/>
                <a:ea typeface="HK Modular"/>
                <a:cs typeface="HK Modular"/>
                <a:sym typeface="HK Modular"/>
              </a:rPr>
              <a:t>NETWORK TRAFFIC ANALYSIS</a:t>
            </a:r>
          </a:p>
        </p:txBody>
      </p:sp>
      <p:pic>
        <p:nvPicPr>
          <p:cNvPr id="1034" name="Picture 10">
            <a:extLst>
              <a:ext uri="{FF2B5EF4-FFF2-40B4-BE49-F238E27FC236}">
                <a16:creationId xmlns:a16="http://schemas.microsoft.com/office/drawing/2014/main" id="{81D3A51C-676E-4479-5353-6A6C1A150BE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12000" contrast="39000"/>
                    </a14:imgEffect>
                  </a14:imgLayer>
                </a14:imgProps>
              </a:ext>
              <a:ext uri="{28A0092B-C50C-407E-A947-70E740481C1C}">
                <a14:useLocalDpi xmlns:a14="http://schemas.microsoft.com/office/drawing/2010/main" val="0"/>
              </a:ext>
            </a:extLst>
          </a:blip>
          <a:srcRect t="18558" b="11032"/>
          <a:stretch/>
        </p:blipFill>
        <p:spPr bwMode="auto">
          <a:xfrm>
            <a:off x="7696200" y="3840815"/>
            <a:ext cx="10171028" cy="42563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170AD48-BAAB-3805-F6BF-8404B0E0CC64}"/>
              </a:ext>
            </a:extLst>
          </p:cNvPr>
          <p:cNvSpPr txBox="1"/>
          <p:nvPr/>
        </p:nvSpPr>
        <p:spPr>
          <a:xfrm>
            <a:off x="1927371" y="4088167"/>
            <a:ext cx="5502129" cy="2274533"/>
          </a:xfrm>
          <a:prstGeom prst="rect">
            <a:avLst/>
          </a:prstGeom>
          <a:noFill/>
        </p:spPr>
        <p:txBody>
          <a:bodyPr wrap="square">
            <a:spAutoFit/>
          </a:bodyPr>
          <a:lstStyle/>
          <a:p>
            <a:pPr marL="0" indent="0" algn="just">
              <a:lnSpc>
                <a:spcPct val="150000"/>
              </a:lnSpc>
              <a:buNone/>
            </a:pPr>
            <a:r>
              <a:rPr lang="en-US" sz="2000" dirty="0">
                <a:latin typeface="Open Sans" panose="020B0606030504020204" pitchFamily="34" charset="0"/>
                <a:ea typeface="Open Sans" panose="020B0606030504020204" pitchFamily="34" charset="0"/>
                <a:cs typeface="Open Sans" panose="020B0606030504020204" pitchFamily="34" charset="0"/>
              </a:rPr>
              <a:t>Splunk monitors network traffic to identify unusual patterns </a:t>
            </a:r>
          </a:p>
          <a:p>
            <a:pPr marL="342900" indent="-342900" algn="l">
              <a:lnSpc>
                <a:spcPts val="3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Excessive bandwidth consumption </a:t>
            </a:r>
          </a:p>
          <a:p>
            <a:pPr marL="342900" indent="-342900" algn="l">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Suspicious connections</a:t>
            </a:r>
          </a:p>
          <a:p>
            <a:pPr marL="342900" indent="-342900" algn="l">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Known malicious activity</a:t>
            </a:r>
            <a:r>
              <a:rPr lang="en-US" sz="1800" dirty="0">
                <a:latin typeface="Open Sans" panose="020B0606030504020204" pitchFamily="34" charset="0"/>
                <a:ea typeface="Open Sans" panose="020B0606030504020204" pitchFamily="34" charset="0"/>
                <a:cs typeface="Open Sans" panose="020B0606030504020204" pitchFamily="34" charset="0"/>
              </a:rPr>
              <a:t>.</a:t>
            </a:r>
          </a:p>
        </p:txBody>
      </p:sp>
      <p:sp>
        <p:nvSpPr>
          <p:cNvPr id="17" name="TextBox 16">
            <a:extLst>
              <a:ext uri="{FF2B5EF4-FFF2-40B4-BE49-F238E27FC236}">
                <a16:creationId xmlns:a16="http://schemas.microsoft.com/office/drawing/2014/main" id="{C0C10893-0067-A396-1601-11400C5B980A}"/>
              </a:ext>
            </a:extLst>
          </p:cNvPr>
          <p:cNvSpPr txBox="1"/>
          <p:nvPr/>
        </p:nvSpPr>
        <p:spPr>
          <a:xfrm>
            <a:off x="2012234" y="7505700"/>
            <a:ext cx="6873730" cy="2593723"/>
          </a:xfrm>
          <a:prstGeom prst="rect">
            <a:avLst/>
          </a:prstGeom>
          <a:noFill/>
        </p:spPr>
        <p:txBody>
          <a:bodyPr wrap="square">
            <a:spAutoFit/>
          </a:bodyPr>
          <a:lstStyle/>
          <a:p>
            <a:pPr algn="just">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Splunk analyzes network traffic to detect and identify known and emerging threats </a:t>
            </a:r>
          </a:p>
          <a:p>
            <a:pPr marL="342900" indent="-342900" algn="just">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Includes malware, phishing attempts, and botnets.</a:t>
            </a:r>
          </a:p>
          <a:p>
            <a:pPr marL="342900" indent="-342900" algn="just">
              <a:lnSpc>
                <a:spcPts val="3000"/>
              </a:lnSpc>
              <a:buFont typeface="Arial" panose="020B0604020202020204" pitchFamily="34" charset="0"/>
              <a:buChar char="•"/>
            </a:pPr>
            <a:r>
              <a:rPr lang="en-US" altLang="en-US" sz="2000" dirty="0">
                <a:latin typeface="Open Sans" panose="020B0606030504020204" pitchFamily="34" charset="0"/>
                <a:ea typeface="Open Sans" panose="020B0606030504020204" pitchFamily="34" charset="0"/>
                <a:cs typeface="Open Sans" panose="020B0606030504020204" pitchFamily="34" charset="0"/>
              </a:rPr>
              <a:t>Detection of DDoS attacks, port scans, and unusual traffic patterns.</a:t>
            </a:r>
          </a:p>
          <a:p>
            <a:pPr algn="just">
              <a:lnSpc>
                <a:spcPts val="3000"/>
              </a:lnSpc>
            </a:pPr>
            <a:endParaRPr lang="en-IN" sz="2000" dirty="0">
              <a:latin typeface="Overpass" pitchFamily="34" charset="0"/>
            </a:endParaRPr>
          </a:p>
        </p:txBody>
      </p:sp>
      <p:sp>
        <p:nvSpPr>
          <p:cNvPr id="19" name="TextBox 18">
            <a:extLst>
              <a:ext uri="{FF2B5EF4-FFF2-40B4-BE49-F238E27FC236}">
                <a16:creationId xmlns:a16="http://schemas.microsoft.com/office/drawing/2014/main" id="{EB051A66-7577-D06A-BD1A-A96C2E8B92F7}"/>
              </a:ext>
            </a:extLst>
          </p:cNvPr>
          <p:cNvSpPr txBox="1"/>
          <p:nvPr/>
        </p:nvSpPr>
        <p:spPr>
          <a:xfrm>
            <a:off x="1660670" y="3360106"/>
            <a:ext cx="4471799" cy="523220"/>
          </a:xfrm>
          <a:prstGeom prst="rect">
            <a:avLst/>
          </a:prstGeom>
          <a:noFill/>
        </p:spPr>
        <p:txBody>
          <a:bodyPr wrap="square">
            <a:spAutoFit/>
          </a:bodyPr>
          <a:lstStyle/>
          <a:p>
            <a:r>
              <a:rPr lang="en-US" sz="2400" b="1" kern="0" spc="300" dirty="0">
                <a:solidFill>
                  <a:srgbClr val="E5E0DF"/>
                </a:solidFill>
                <a:latin typeface="Segoe UI Semibold" panose="020B0702040204020203" pitchFamily="34" charset="0"/>
                <a:ea typeface="Overpass Bold" pitchFamily="34" charset="-122"/>
                <a:cs typeface="Segoe UI Semibold" panose="020B0702040204020203" pitchFamily="34" charset="0"/>
              </a:rPr>
              <a:t>Traffic </a:t>
            </a:r>
            <a:r>
              <a:rPr lang="en-US" sz="2800" b="1" kern="0" spc="300" dirty="0">
                <a:solidFill>
                  <a:srgbClr val="E5E0DF"/>
                </a:solidFill>
                <a:latin typeface="Segoe UI Semibold" panose="020B0702040204020203" pitchFamily="34" charset="0"/>
                <a:ea typeface="Overpass Bold" pitchFamily="34" charset="-122"/>
                <a:cs typeface="Segoe UI Semibold" panose="020B0702040204020203" pitchFamily="34" charset="0"/>
              </a:rPr>
              <a:t>patterns</a:t>
            </a:r>
            <a:endParaRPr lang="en-IN" sz="2400" spc="300" dirty="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D1180143-4737-DDDD-2E22-F83F3597DB29}"/>
              </a:ext>
            </a:extLst>
          </p:cNvPr>
          <p:cNvSpPr txBox="1"/>
          <p:nvPr/>
        </p:nvSpPr>
        <p:spPr>
          <a:xfrm>
            <a:off x="1649831" y="6808907"/>
            <a:ext cx="3505200" cy="523220"/>
          </a:xfrm>
          <a:prstGeom prst="rect">
            <a:avLst/>
          </a:prstGeom>
          <a:noFill/>
        </p:spPr>
        <p:txBody>
          <a:bodyPr wrap="square">
            <a:spAutoFit/>
          </a:bodyPr>
          <a:lstStyle/>
          <a:p>
            <a:r>
              <a:rPr lang="en-US" sz="2400" b="1" kern="0" spc="300" dirty="0">
                <a:solidFill>
                  <a:srgbClr val="E5E0DF"/>
                </a:solidFill>
                <a:latin typeface="Segoe UI Semibold" panose="020B0702040204020203" pitchFamily="34" charset="0"/>
                <a:ea typeface="Overpass Bold" pitchFamily="34" charset="-122"/>
                <a:cs typeface="Segoe UI Semibold" panose="020B0702040204020203" pitchFamily="34" charset="0"/>
              </a:rPr>
              <a:t>Threat </a:t>
            </a:r>
            <a:r>
              <a:rPr lang="en-US" sz="2800" b="1" kern="0" spc="300" dirty="0">
                <a:solidFill>
                  <a:srgbClr val="E5E0DF"/>
                </a:solidFill>
                <a:latin typeface="Segoe UI Semibold" panose="020B0702040204020203" pitchFamily="34" charset="0"/>
                <a:ea typeface="Overpass Bold" pitchFamily="34" charset="-122"/>
                <a:cs typeface="Segoe UI Semibold" panose="020B0702040204020203" pitchFamily="34" charset="0"/>
              </a:rPr>
              <a:t>detection</a:t>
            </a:r>
            <a:endParaRPr lang="en-IN" sz="2400" b="1" kern="0" spc="300" dirty="0">
              <a:solidFill>
                <a:srgbClr val="E5E0DF"/>
              </a:solidFill>
              <a:latin typeface="Segoe UI Semibold" panose="020B0702040204020203" pitchFamily="34" charset="0"/>
              <a:ea typeface="Overpass Bold" pitchFamily="34" charset="-122"/>
              <a:cs typeface="Segoe UI Semibold" panose="020B0702040204020203" pitchFamily="34" charset="0"/>
            </a:endParaRPr>
          </a:p>
        </p:txBody>
      </p:sp>
      <p:pic>
        <p:nvPicPr>
          <p:cNvPr id="24" name="Image 1" descr="preencoded.png">
            <a:extLst>
              <a:ext uri="{FF2B5EF4-FFF2-40B4-BE49-F238E27FC236}">
                <a16:creationId xmlns:a16="http://schemas.microsoft.com/office/drawing/2014/main" id="{9587C053-0514-A0E5-9743-ED7160559587}"/>
              </a:ext>
            </a:extLst>
          </p:cNvPr>
          <p:cNvPicPr>
            <a:picLocks noChangeAspect="1"/>
          </p:cNvPicPr>
          <p:nvPr/>
        </p:nvPicPr>
        <p:blipFill>
          <a:blip r:embed="rId10"/>
          <a:stretch>
            <a:fillRect/>
          </a:stretch>
        </p:blipFill>
        <p:spPr>
          <a:xfrm>
            <a:off x="626248" y="3312539"/>
            <a:ext cx="598408" cy="598408"/>
          </a:xfrm>
          <a:prstGeom prst="rect">
            <a:avLst/>
          </a:prstGeom>
        </p:spPr>
      </p:pic>
      <p:pic>
        <p:nvPicPr>
          <p:cNvPr id="25" name="Image 2" descr="preencoded.png">
            <a:extLst>
              <a:ext uri="{FF2B5EF4-FFF2-40B4-BE49-F238E27FC236}">
                <a16:creationId xmlns:a16="http://schemas.microsoft.com/office/drawing/2014/main" id="{C3470D66-E750-1209-9DCE-E17F3B4ED052}"/>
              </a:ext>
            </a:extLst>
          </p:cNvPr>
          <p:cNvPicPr>
            <a:picLocks noChangeAspect="1"/>
          </p:cNvPicPr>
          <p:nvPr/>
        </p:nvPicPr>
        <p:blipFill>
          <a:blip r:embed="rId11"/>
          <a:stretch>
            <a:fillRect/>
          </a:stretch>
        </p:blipFill>
        <p:spPr>
          <a:xfrm>
            <a:off x="901955" y="6808907"/>
            <a:ext cx="598408" cy="5984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A4E18E-A057-4FCC-82A5-676698214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099" y="527354"/>
            <a:ext cx="14401801" cy="9232292"/>
          </a:xfrm>
          <a:prstGeom prst="rect">
            <a:avLst/>
          </a:prstGeom>
        </p:spPr>
      </p:pic>
    </p:spTree>
    <p:extLst>
      <p:ext uri="{BB962C8B-B14F-4D97-AF65-F5344CB8AC3E}">
        <p14:creationId xmlns:p14="http://schemas.microsoft.com/office/powerpoint/2010/main" val="408609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0A2F9-2455-4C17-866B-DA27A2E0D01C}"/>
              </a:ext>
            </a:extLst>
          </p:cNvPr>
          <p:cNvPicPr>
            <a:picLocks noChangeAspect="1"/>
          </p:cNvPicPr>
          <p:nvPr/>
        </p:nvPicPr>
        <p:blipFill rotWithShape="1">
          <a:blip r:embed="rId3">
            <a:extLst>
              <a:ext uri="{28A0092B-C50C-407E-A947-70E740481C1C}">
                <a14:useLocalDpi xmlns:a14="http://schemas.microsoft.com/office/drawing/2010/main" val="0"/>
              </a:ext>
            </a:extLst>
          </a:blip>
          <a:srcRect l="13504"/>
          <a:stretch/>
        </p:blipFill>
        <p:spPr>
          <a:xfrm>
            <a:off x="2209800" y="342900"/>
            <a:ext cx="13233400" cy="9263380"/>
          </a:xfrm>
          <a:prstGeom prst="rect">
            <a:avLst/>
          </a:prstGeom>
        </p:spPr>
      </p:pic>
    </p:spTree>
    <p:extLst>
      <p:ext uri="{BB962C8B-B14F-4D97-AF65-F5344CB8AC3E}">
        <p14:creationId xmlns:p14="http://schemas.microsoft.com/office/powerpoint/2010/main" val="2450071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10" name="Freeform 10"/>
          <p:cNvSpPr/>
          <p:nvPr/>
        </p:nvSpPr>
        <p:spPr>
          <a:xfrm>
            <a:off x="-762000" y="-684510"/>
            <a:ext cx="11212794" cy="11046420"/>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alphaModFix amt="35000"/>
              <a:extLst>
                <a:ext uri="{BEBA8EAE-BF5A-486C-A8C5-ECC9F3942E4B}">
                  <a14:imgProps xmlns:a14="http://schemas.microsoft.com/office/drawing/2010/main">
                    <a14:imgLayer r:embed="rId3">
                      <a14:imgEffect>
                        <a14:brightnessContrast bright="-20000" contrast="20000"/>
                      </a14:imgEffect>
                    </a14:imgLayer>
                  </a14:imgProps>
                </a:ext>
              </a:extLst>
            </a:blip>
            <a:stretch>
              <a:fillRect l="-32961" r="-32961"/>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5181600" y="907940"/>
            <a:ext cx="12344400" cy="803682"/>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Malware detection</a:t>
            </a:r>
          </a:p>
        </p:txBody>
      </p:sp>
      <p:sp>
        <p:nvSpPr>
          <p:cNvPr id="15" name="TextBox 15"/>
          <p:cNvSpPr txBox="1"/>
          <p:nvPr/>
        </p:nvSpPr>
        <p:spPr>
          <a:xfrm>
            <a:off x="11201400" y="4123012"/>
            <a:ext cx="6704049" cy="4099982"/>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pic>
        <p:nvPicPr>
          <p:cNvPr id="2052" name="Picture 4">
            <a:extLst>
              <a:ext uri="{FF2B5EF4-FFF2-40B4-BE49-F238E27FC236}">
                <a16:creationId xmlns:a16="http://schemas.microsoft.com/office/drawing/2014/main" id="{33C5A31B-B84E-2F7A-C344-FDB1172FFC78}"/>
              </a:ext>
            </a:extLst>
          </p:cNvPr>
          <p:cNvPicPr>
            <a:picLocks noChangeAspect="1" noChangeArrowheads="1"/>
          </p:cNvPicPr>
          <p:nvPr/>
        </p:nvPicPr>
        <p:blipFill rotWithShape="1">
          <a:blip r:embed="rId8">
            <a:alphaModFix/>
            <a:extLst>
              <a:ext uri="{BEBA8EAE-BF5A-486C-A8C5-ECC9F3942E4B}">
                <a14:imgProps xmlns:a14="http://schemas.microsoft.com/office/drawing/2010/main">
                  <a14:imgLayer r:embed="rId9">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40011" t="6974" b="7255"/>
          <a:stretch/>
        </p:blipFill>
        <p:spPr bwMode="auto">
          <a:xfrm>
            <a:off x="914400" y="2027280"/>
            <a:ext cx="6680094" cy="6538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FB80A-70D9-4AEA-87E4-427D1B53A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685" y="1333500"/>
            <a:ext cx="13662630" cy="8229600"/>
          </a:xfrm>
          <a:prstGeom prst="rect">
            <a:avLst/>
          </a:prstGeom>
        </p:spPr>
      </p:pic>
    </p:spTree>
    <p:extLst>
      <p:ext uri="{BB962C8B-B14F-4D97-AF65-F5344CB8AC3E}">
        <p14:creationId xmlns:p14="http://schemas.microsoft.com/office/powerpoint/2010/main" val="2454256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BCF60F-F559-42F8-9461-58D0EEA3C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909875"/>
            <a:ext cx="14020800" cy="8467249"/>
          </a:xfrm>
          <a:prstGeom prst="rect">
            <a:avLst/>
          </a:prstGeom>
        </p:spPr>
      </p:pic>
    </p:spTree>
    <p:extLst>
      <p:ext uri="{BB962C8B-B14F-4D97-AF65-F5344CB8AC3E}">
        <p14:creationId xmlns:p14="http://schemas.microsoft.com/office/powerpoint/2010/main" val="466290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348</Words>
  <Application>Microsoft Office PowerPoint</Application>
  <PresentationFormat>Custom</PresentationFormat>
  <Paragraphs>43</Paragraphs>
  <Slides>13</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vt:i4>
      </vt:variant>
    </vt:vector>
  </HeadingPairs>
  <TitlesOfParts>
    <vt:vector size="30" baseType="lpstr">
      <vt:lpstr>HK Modular</vt:lpstr>
      <vt:lpstr>Overpass Bold</vt:lpstr>
      <vt:lpstr>Source Sans Pro</vt:lpstr>
      <vt:lpstr>Bahnschrift</vt:lpstr>
      <vt:lpstr>Segoe UI Semibold</vt:lpstr>
      <vt:lpstr>Calibri</vt:lpstr>
      <vt:lpstr>Bahnschrift Condensed</vt:lpstr>
      <vt:lpstr>Raleway</vt:lpstr>
      <vt:lpstr>Overpass</vt:lpstr>
      <vt:lpstr>Raleway Light</vt:lpstr>
      <vt:lpstr>Trebuchet MS</vt:lpstr>
      <vt:lpstr>Gruppo</vt:lpstr>
      <vt:lpstr>Open Sans</vt:lpstr>
      <vt:lpstr>Raleway Bold</vt:lpstr>
      <vt:lpstr>Futura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technology</dc:title>
  <cp:lastModifiedBy>Abhishikth Parry</cp:lastModifiedBy>
  <cp:revision>11</cp:revision>
  <dcterms:created xsi:type="dcterms:W3CDTF">2006-08-16T00:00:00Z</dcterms:created>
  <dcterms:modified xsi:type="dcterms:W3CDTF">2025-01-27T18:09:58Z</dcterms:modified>
  <dc:identifier>DAGdZVCsmBg</dc:identifier>
</cp:coreProperties>
</file>